
<file path=[Content_Types].xml><?xml version="1.0" encoding="utf-8"?>
<Types xmlns="http://schemas.openxmlformats.org/package/2006/content-types">
  <Override PartName="/ppt/slides/slide18.xml" ContentType="application/vnd.openxmlformats-officedocument.presentationml.slide+xml"/>
  <Override PartName="/ppt/slides/slide9.xml" ContentType="application/vnd.openxmlformats-officedocument.presentationml.slide+xml"/>
  <Default Extension="emf" ContentType="image/x-emf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5.xml" ContentType="application/vnd.openxmlformats-officedocument.presentationml.slide+xml"/>
  <Default Extension="rels" ContentType="application/vnd.openxmlformats-package.relationships+xml"/>
  <Default Extension="jpeg" ContentType="image/jpeg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ppt/theme/theme2.xml" ContentType="application/vnd.openxmlformats-officedocument.theme+xml"/>
  <Override PartName="/ppt/slideLayouts/slideLayout1.xml" ContentType="application/vnd.openxmlformats-officedocument.presentationml.slideLayout+xml"/>
  <Default Extension="xml" ContentType="application/xml"/>
  <Override PartName="/ppt/slides/slide19.xml" ContentType="application/vnd.openxmlformats-officedocument.presentationml.slide+xml"/>
  <Override PartName="/ppt/tableStyles.xml" ContentType="application/vnd.openxmlformats-officedocument.presentationml.tableStyles+xml"/>
  <Override PartName="/ppt/slides/slide15.xml" ContentType="application/vnd.openxmlformats-officedocument.presentationml.slide+xml"/>
  <Override PartName="/ppt/slideLayouts/slideLayout12.xml" ContentType="application/vnd.openxmlformats-officedocument.presentationml.slideLayout+xml"/>
  <Override PartName="/ppt/slides/slide6.xml" ContentType="application/vnd.openxmlformats-officedocument.presentationml.slide+xml"/>
  <Override PartName="/ppt/embeddings/oleObject1.bin" ContentType="application/vnd.openxmlformats-officedocument.oleObject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Default Extension="png" ContentType="image/png"/>
  <Override PartName="/ppt/slideLayouts/slideLayout2.xml" ContentType="application/vnd.openxmlformats-officedocument.presentationml.slideLayout+xml"/>
  <Override PartName="/ppt/theme/theme3.xml" ContentType="application/vnd.openxmlformats-officedocument.theme+xml"/>
  <Default Extension="xls" ContentType="application/vnd.ms-excel"/>
  <Override PartName="/ppt/slides/slide16.xml" ContentType="application/vnd.openxmlformats-officedocument.presentationml.slide+xml"/>
  <Override PartName="/ppt/slideLayouts/slideLayout13.xml" ContentType="application/vnd.openxmlformats-officedocument.presentationml.slideLayout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Default Extension="vml" ContentType="application/vnd.openxmlformats-officedocument.vmlDrawing"/>
  <Override PartName="/ppt/slides/slide3.xml" ContentType="application/vnd.openxmlformats-officedocument.presentationml.slide+xml"/>
  <Override PartName="/ppt/slideLayouts/slideLayout3.xml" ContentType="application/vnd.openxmlformats-officedocument.presentationml.slideLayout+xml"/>
  <Default Extension="tiff" ContentType="image/tiff"/>
  <Override PartName="/ppt/slides/slide20.xml" ContentType="application/vnd.openxmlformats-officedocument.presentationml.slide+xml"/>
  <Override PartName="/ppt/slides/slide1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viewProps.xml" ContentType="application/vnd.openxmlformats-officedocument.presentationml.viewProps+xml"/>
  <Default Extension="bin" ContentType="application/vnd.openxmlformats-officedocument.presentationml.printerSettings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702" r:id="rId1"/>
  </p:sldMasterIdLst>
  <p:notesMasterIdLst>
    <p:notesMasterId r:id="rId22"/>
  </p:notesMasterIdLst>
  <p:handoutMasterIdLst>
    <p:handoutMasterId r:id="rId23"/>
  </p:handoutMasterIdLst>
  <p:sldIdLst>
    <p:sldId id="256" r:id="rId2"/>
    <p:sldId id="368" r:id="rId3"/>
    <p:sldId id="369" r:id="rId4"/>
    <p:sldId id="372" r:id="rId5"/>
    <p:sldId id="370" r:id="rId6"/>
    <p:sldId id="371" r:id="rId7"/>
    <p:sldId id="373" r:id="rId8"/>
    <p:sldId id="374" r:id="rId9"/>
    <p:sldId id="375" r:id="rId10"/>
    <p:sldId id="376" r:id="rId11"/>
    <p:sldId id="377" r:id="rId12"/>
    <p:sldId id="379" r:id="rId13"/>
    <p:sldId id="378" r:id="rId14"/>
    <p:sldId id="380" r:id="rId15"/>
    <p:sldId id="381" r:id="rId16"/>
    <p:sldId id="382" r:id="rId17"/>
    <p:sldId id="383" r:id="rId18"/>
    <p:sldId id="384" r:id="rId19"/>
    <p:sldId id="386" r:id="rId20"/>
    <p:sldId id="385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  <p:clrMru>
    <a:srgbClr val="D9D9D9"/>
    <a:srgbClr val="F1F1F1"/>
    <a:srgbClr val="385683"/>
    <a:srgbClr val="D6D600"/>
  </p:clrMru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6733" autoAdjust="0"/>
  </p:normalViewPr>
  <p:slideViewPr>
    <p:cSldViewPr snapToGrid="0" snapToObjects="1" showGuides="1">
      <p:cViewPr>
        <p:scale>
          <a:sx n="100" d="100"/>
          <a:sy n="100" d="100"/>
        </p:scale>
        <p:origin x="-1936" y="-5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25AAD4-856B-8043-935B-9BE49978FC9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1FFA7-4936-5745-9D2D-7089219807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8328841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27.tiff>
</file>

<file path=ppt/media/image28.tiff>
</file>

<file path=ppt/media/image29.tiff>
</file>

<file path=ppt/media/image3.jpeg>
</file>

<file path=ppt/media/image30.tiff>
</file>

<file path=ppt/media/image31.tiff>
</file>

<file path=ppt/media/image32.tiff>
</file>

<file path=ppt/media/image33.tiff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185CD-5450-F646-82A5-4413BD76E715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EF5C3-49D7-B74D-A9FE-84D0C1CC49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117510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27094"/>
            <a:ext cx="7772400" cy="1470025"/>
          </a:xfrm>
        </p:spPr>
        <p:txBody>
          <a:bodyPr anchor="b" anchorCtr="0"/>
          <a:lstStyle>
            <a:lvl1pPr>
              <a:defRPr sz="54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254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3810000"/>
            <a:ext cx="7770812" cy="1752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738282"/>
            <a:ext cx="7770813" cy="1048870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0" y="457200"/>
            <a:ext cx="4572000" cy="3173506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181600"/>
            <a:ext cx="7770813" cy="6858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4890247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7882"/>
            <a:ext cx="1524000" cy="53250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7882"/>
            <a:ext cx="5889812" cy="532503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6052928" y="3115195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705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26440"/>
            <a:ext cx="7770813" cy="1472184"/>
          </a:xfrm>
        </p:spPr>
        <p:txBody>
          <a:bodyPr anchor="b" anchorCtr="0"/>
          <a:lstStyle>
            <a:lvl1pPr algn="ctr">
              <a:defRPr sz="54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3048"/>
            <a:ext cx="7770813" cy="1755648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6" y="914400"/>
            <a:ext cx="3657600" cy="1162050"/>
          </a:xfrm>
        </p:spPr>
        <p:txBody>
          <a:bodyPr anchor="b"/>
          <a:lstStyle>
            <a:lvl1pPr algn="ctr">
              <a:defRPr sz="3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118" y="457199"/>
            <a:ext cx="3657600" cy="5410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6" y="2590799"/>
            <a:ext cx="3657600" cy="2895601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9013" y="914400"/>
            <a:ext cx="3657600" cy="1161288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58906" y="457200"/>
            <a:ext cx="3657600" cy="5413248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3" y="2587752"/>
            <a:ext cx="3657600" cy="289864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04853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8911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1DDA7-BB30-6C4C-9E82-EB8D30FAEA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9800"/>
            <a:ext cx="7770813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6289115"/>
            <a:ext cx="2375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E86F1-71DD-4148-BC5F-747F8AF9F7C9}" type="datetimeFigureOut">
              <a:rPr lang="en-US" smtClean="0"/>
              <a:pPr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9624" y="6289115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6" r:id="rId13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2"/>
          </a:solidFill>
          <a:effectLst>
            <a:outerShdw blurRad="38100" dist="12700" algn="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accent3"/>
        </a:buClr>
        <a:buFont typeface="Arial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Arial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accent3"/>
        </a:buClr>
        <a:buFont typeface="Arial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accent3"/>
        </a:buClr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4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Relationship Id="rId3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4" Type="http://schemas.openxmlformats.org/officeDocument/2006/relationships/image" Target="../media/image2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tiff"/><Relationship Id="rId3" Type="http://schemas.openxmlformats.org/officeDocument/2006/relationships/image" Target="../media/image3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tiff"/><Relationship Id="rId3" Type="http://schemas.openxmlformats.org/officeDocument/2006/relationships/image" Target="../media/image3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3.xml"/><Relationship Id="rId3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3.xml"/><Relationship Id="rId3" Type="http://schemas.openxmlformats.org/officeDocument/2006/relationships/oleObject" Target="../embeddings/Microsoft_Excel_97_-_2004_Worksheet1.xls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Relationship Id="rId3" Type="http://schemas.openxmlformats.org/officeDocument/2006/relationships/image" Target="../media/image19.tif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30399"/>
            <a:ext cx="7772400" cy="1667934"/>
          </a:xfrm>
        </p:spPr>
        <p:txBody>
          <a:bodyPr/>
          <a:lstStyle/>
          <a:p>
            <a:r>
              <a:rPr lang="en-US" sz="4400" dirty="0" smtClean="0"/>
              <a:t>Technique Validation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33" y="169333"/>
            <a:ext cx="3598334" cy="14251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66713"/>
            <a:ext cx="7770813" cy="13716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65539" name="Picture 2" descr="Questions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7575" y="1817688"/>
            <a:ext cx="7267575" cy="4778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-17463"/>
            <a:ext cx="8229600" cy="1143001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it-IT" dirty="0" err="1" smtClean="0"/>
              <a:t>Accuracy</a:t>
            </a:r>
            <a:r>
              <a:rPr lang="it-IT" dirty="0" smtClean="0"/>
              <a:t> and </a:t>
            </a:r>
            <a:r>
              <a:rPr lang="it-IT" dirty="0" err="1" smtClean="0"/>
              <a:t>Precision</a:t>
            </a:r>
            <a:endParaRPr lang="it-IT" dirty="0"/>
          </a:p>
        </p:txBody>
      </p:sp>
      <p:sp>
        <p:nvSpPr>
          <p:cNvPr id="5" name="Rettangolo 4"/>
          <p:cNvSpPr/>
          <p:nvPr/>
        </p:nvSpPr>
        <p:spPr>
          <a:xfrm>
            <a:off x="250825" y="1125538"/>
            <a:ext cx="8497888" cy="5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295400"/>
            <a:ext cx="6972300" cy="5105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5"/>
          <p:cNvGrpSpPr/>
          <p:nvPr/>
        </p:nvGrpSpPr>
        <p:grpSpPr>
          <a:xfrm>
            <a:off x="3041711" y="1652084"/>
            <a:ext cx="2875840" cy="2962249"/>
            <a:chOff x="3041711" y="1652084"/>
            <a:chExt cx="2875840" cy="2962249"/>
          </a:xfrm>
        </p:grpSpPr>
        <p:pic>
          <p:nvPicPr>
            <p:cNvPr id="5" name="Picture 4" descr="grp4liverR2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27727" y="2021416"/>
              <a:ext cx="2789824" cy="209338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3435025" y="4245001"/>
              <a:ext cx="21847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Precise &amp; inaccurate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41711" y="1652084"/>
              <a:ext cx="2853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/>
                <a:t>Iron loading -&gt; 1mo </a:t>
              </a:r>
              <a:r>
                <a:rPr lang="en-US" sz="1400" i="1" dirty="0" err="1" smtClean="0"/>
                <a:t>chelation</a:t>
              </a:r>
              <a:r>
                <a:rPr lang="en-US" sz="1400" i="1" dirty="0" smtClean="0"/>
                <a:t>-&gt; MRI</a:t>
              </a:r>
              <a:endParaRPr lang="en-US" sz="1400" i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from animal data</a:t>
            </a:r>
            <a:endParaRPr lang="en-US" dirty="0"/>
          </a:p>
        </p:txBody>
      </p:sp>
      <p:pic>
        <p:nvPicPr>
          <p:cNvPr id="4" name="Picture 3" descr="liverR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50" y="2021416"/>
            <a:ext cx="2791177" cy="2093383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>
            <a:off x="3524250" y="2514600"/>
            <a:ext cx="2095500" cy="914400"/>
          </a:xfrm>
          <a:custGeom>
            <a:avLst/>
            <a:gdLst>
              <a:gd name="connsiteX0" fmla="*/ 0 w 2095500"/>
              <a:gd name="connsiteY0" fmla="*/ 768350 h 768350"/>
              <a:gd name="connsiteX1" fmla="*/ 469900 w 2095500"/>
              <a:gd name="connsiteY1" fmla="*/ 577850 h 768350"/>
              <a:gd name="connsiteX2" fmla="*/ 996950 w 2095500"/>
              <a:gd name="connsiteY2" fmla="*/ 374650 h 768350"/>
              <a:gd name="connsiteX3" fmla="*/ 1644650 w 2095500"/>
              <a:gd name="connsiteY3" fmla="*/ 146050 h 768350"/>
              <a:gd name="connsiteX4" fmla="*/ 2095500 w 2095500"/>
              <a:gd name="connsiteY4" fmla="*/ 0 h 768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5500" h="768350">
                <a:moveTo>
                  <a:pt x="0" y="768350"/>
                </a:moveTo>
                <a:lnTo>
                  <a:pt x="469900" y="577850"/>
                </a:lnTo>
                <a:cubicBezTo>
                  <a:pt x="636058" y="512233"/>
                  <a:pt x="801158" y="446617"/>
                  <a:pt x="996950" y="374650"/>
                </a:cubicBezTo>
                <a:cubicBezTo>
                  <a:pt x="1192742" y="302683"/>
                  <a:pt x="1461558" y="208492"/>
                  <a:pt x="1644650" y="146050"/>
                </a:cubicBezTo>
                <a:cubicBezTo>
                  <a:pt x="1827742" y="83608"/>
                  <a:pt x="1961621" y="41804"/>
                  <a:pt x="209550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50333" y="4245001"/>
            <a:ext cx="2057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Precise &amp; Accurate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22776" y="1713639"/>
            <a:ext cx="16849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Iron loading -&gt; MRI</a:t>
            </a:r>
            <a:endParaRPr lang="en-US" sz="1400" i="1" dirty="0"/>
          </a:p>
        </p:txBody>
      </p:sp>
      <p:grpSp>
        <p:nvGrpSpPr>
          <p:cNvPr id="7" name="Group 16"/>
          <p:cNvGrpSpPr/>
          <p:nvPr/>
        </p:nvGrpSpPr>
        <p:grpSpPr>
          <a:xfrm>
            <a:off x="5917551" y="1650595"/>
            <a:ext cx="3025693" cy="2963738"/>
            <a:chOff x="5917551" y="1650595"/>
            <a:chExt cx="3025693" cy="2963738"/>
          </a:xfrm>
        </p:grpSpPr>
        <p:pic>
          <p:nvPicPr>
            <p:cNvPr id="6" name="Picture 5" descr="grp5liverR2.jp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17551" y="2021416"/>
              <a:ext cx="2789823" cy="2093384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6204374" y="4245001"/>
              <a:ext cx="2252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Imprecise &amp; accurate</a:t>
              </a:r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047682" y="1650595"/>
              <a:ext cx="2895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/>
                <a:t>Iron loading -&gt; 3 mo </a:t>
              </a:r>
              <a:r>
                <a:rPr lang="en-US" sz="1400" i="1" dirty="0" err="1" smtClean="0"/>
                <a:t>chelation</a:t>
              </a:r>
              <a:r>
                <a:rPr lang="en-US" sz="1400" i="1" dirty="0" smtClean="0"/>
                <a:t>-&gt; MRI</a:t>
              </a:r>
              <a:endParaRPr lang="en-US" sz="1400" i="1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1820333" y="5386917"/>
            <a:ext cx="4984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Bias  = Systematic differences from true value</a:t>
            </a:r>
          </a:p>
          <a:p>
            <a:r>
              <a:rPr lang="en-US" dirty="0" smtClean="0"/>
              <a:t>Variability = Random differences from true value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Do LIC-R2 and LIC-R2* agree ?</a:t>
            </a:r>
            <a:endParaRPr lang="en-US" sz="4000" dirty="0"/>
          </a:p>
        </p:txBody>
      </p:sp>
      <p:grpSp>
        <p:nvGrpSpPr>
          <p:cNvPr id="3" name="Group 10"/>
          <p:cNvGrpSpPr/>
          <p:nvPr/>
        </p:nvGrpSpPr>
        <p:grpSpPr>
          <a:xfrm>
            <a:off x="285614" y="1619250"/>
            <a:ext cx="4648200" cy="4970681"/>
            <a:chOff x="152400" y="1619250"/>
            <a:chExt cx="4648200" cy="4970681"/>
          </a:xfrm>
        </p:grpSpPr>
        <p:pic>
          <p:nvPicPr>
            <p:cNvPr id="7" name="Picture 6" descr="Comparison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" y="1619250"/>
              <a:ext cx="4648200" cy="348615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838200" y="5943600"/>
              <a:ext cx="34419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Wood et al, AJH 89(5): 505-8, 2014</a:t>
              </a:r>
            </a:p>
            <a:p>
              <a:r>
                <a:rPr lang="en-US" dirty="0" smtClean="0"/>
                <a:t>Wood et al, Blood 122:2238, 2013</a:t>
              </a:r>
              <a:endParaRPr lang="en-US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4405" y="3059668"/>
            <a:ext cx="872429" cy="369332"/>
          </a:xfrm>
          <a:prstGeom prst="rect">
            <a:avLst/>
          </a:prstGeom>
          <a:noFill/>
          <a:scene3d>
            <a:camera prst="orthographicFront">
              <a:rot lat="0" lon="0" rev="5400000"/>
            </a:camera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dirty="0" smtClean="0"/>
              <a:t>LIC R2*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 rot="18900000">
            <a:off x="3312451" y="2252294"/>
            <a:ext cx="1416792" cy="613833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14"/>
          <p:cNvGrpSpPr/>
          <p:nvPr/>
        </p:nvGrpSpPr>
        <p:grpSpPr>
          <a:xfrm>
            <a:off x="5080965" y="1873250"/>
            <a:ext cx="3733800" cy="4471432"/>
            <a:chOff x="5029200" y="1917700"/>
            <a:chExt cx="3733800" cy="4471432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rcRect r="52000" b="50000"/>
            <a:stretch>
              <a:fillRect/>
            </a:stretch>
          </p:blipFill>
          <p:spPr>
            <a:xfrm>
              <a:off x="5105400" y="1917700"/>
              <a:ext cx="3657600" cy="31115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5029200" y="6019800"/>
              <a:ext cx="37314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Garbowski</a:t>
              </a:r>
              <a:r>
                <a:rPr lang="en-US" dirty="0" smtClean="0"/>
                <a:t> et al, JCMR 16(1): 40, 2014</a:t>
              </a:r>
              <a:endParaRPr 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Liver R2 calibration</a:t>
            </a:r>
            <a:endParaRPr lang="en-US" dirty="0"/>
          </a:p>
        </p:txBody>
      </p:sp>
      <p:pic>
        <p:nvPicPr>
          <p:cNvPr id="5" name="Picture 4" descr="LiverR2_1.t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916" y="1498356"/>
            <a:ext cx="6887334" cy="509506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 rot="19500000">
            <a:off x="2370667" y="4593166"/>
            <a:ext cx="1522942" cy="5503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0100000">
            <a:off x="3768058" y="2459293"/>
            <a:ext cx="2578100" cy="8695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iverR2_2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1" y="1476458"/>
            <a:ext cx="6922314" cy="5120937"/>
          </a:xfrm>
          <a:prstGeom prst="rect">
            <a:avLst/>
          </a:prstGeom>
        </p:spPr>
      </p:pic>
      <p:pic>
        <p:nvPicPr>
          <p:cNvPr id="10" name="Picture 9" descr="LiverR2_3.t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00" y="1498356"/>
            <a:ext cx="6938180" cy="5132674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 rot="19320000">
            <a:off x="1894417" y="4127500"/>
            <a:ext cx="3153833" cy="836083"/>
          </a:xfrm>
          <a:prstGeom prst="ellipse">
            <a:avLst/>
          </a:prstGeom>
          <a:noFill/>
          <a:ln w="28575" cap="flat" cmpd="sng" algn="ctr">
            <a:solidFill>
              <a:srgbClr val="008000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Liver R2* Calibration</a:t>
            </a:r>
            <a:endParaRPr lang="en-US" dirty="0"/>
          </a:p>
        </p:txBody>
      </p:sp>
      <p:pic>
        <p:nvPicPr>
          <p:cNvPr id="5" name="Picture 4" descr="LiverR2s_1.t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943" y="1640417"/>
            <a:ext cx="6626114" cy="4688671"/>
          </a:xfrm>
          <a:prstGeom prst="rect">
            <a:avLst/>
          </a:prstGeom>
        </p:spPr>
      </p:pic>
      <p:pic>
        <p:nvPicPr>
          <p:cNvPr id="6" name="Picture 5" descr="LiverR2s_2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942" y="1543561"/>
            <a:ext cx="6626115" cy="47855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868362"/>
          </a:xfrm>
        </p:spPr>
        <p:txBody>
          <a:bodyPr/>
          <a:lstStyle/>
          <a:p>
            <a:r>
              <a:rPr lang="en-US" dirty="0" smtClean="0"/>
              <a:t>Sources of Error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762000" y="3429000"/>
            <a:ext cx="4038600" cy="1588"/>
          </a:xfrm>
          <a:prstGeom prst="line">
            <a:avLst/>
          </a:prstGeom>
          <a:ln w="5715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62000" y="3429000"/>
            <a:ext cx="1865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Calibration Error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>
            <a:off x="1066006" y="3581400"/>
            <a:ext cx="3353594" cy="794"/>
          </a:xfrm>
          <a:prstGeom prst="line">
            <a:avLst/>
          </a:prstGeom>
          <a:ln w="5715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676400" y="1524000"/>
            <a:ext cx="21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Measurement Error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962400" y="2590800"/>
            <a:ext cx="338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2743200" y="2895600"/>
            <a:ext cx="1295400" cy="533400"/>
          </a:xfrm>
          <a:prstGeom prst="line">
            <a:avLst/>
          </a:prstGeom>
          <a:ln w="25400" cap="flat" cmpd="sng" algn="ctr">
            <a:solidFill>
              <a:srgbClr val="000000"/>
            </a:solidFill>
            <a:prstDash val="sysDash"/>
            <a:round/>
            <a:headEnd type="triangl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18"/>
          <p:cNvGrpSpPr/>
          <p:nvPr/>
        </p:nvGrpSpPr>
        <p:grpSpPr>
          <a:xfrm>
            <a:off x="2743200" y="3429000"/>
            <a:ext cx="1435677" cy="381000"/>
            <a:chOff x="2743200" y="3429000"/>
            <a:chExt cx="1435677" cy="381000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2743200" y="3429000"/>
              <a:ext cx="1371600" cy="1588"/>
            </a:xfrm>
            <a:prstGeom prst="straightConnector1">
              <a:avLst/>
            </a:prstGeom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2743200" y="3502223"/>
              <a:ext cx="143567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/>
                <a:t>Patient specific</a:t>
              </a:r>
              <a:endParaRPr lang="en-US" sz="1400" i="1" dirty="0"/>
            </a:p>
          </p:txBody>
        </p:sp>
      </p:grpSp>
      <p:grpSp>
        <p:nvGrpSpPr>
          <p:cNvPr id="4" name="Group 19"/>
          <p:cNvGrpSpPr/>
          <p:nvPr/>
        </p:nvGrpSpPr>
        <p:grpSpPr>
          <a:xfrm>
            <a:off x="4114005" y="2960133"/>
            <a:ext cx="907593" cy="469662"/>
            <a:chOff x="4114005" y="2960133"/>
            <a:chExt cx="907593" cy="469662"/>
          </a:xfrm>
        </p:grpSpPr>
        <p:cxnSp>
          <p:nvCxnSpPr>
            <p:cNvPr id="17" name="Straight Arrow Connector 16"/>
            <p:cNvCxnSpPr>
              <a:endCxn id="14" idx="2"/>
            </p:cNvCxnSpPr>
            <p:nvPr/>
          </p:nvCxnSpPr>
          <p:spPr>
            <a:xfrm rot="5400000" flipH="1" flipV="1">
              <a:off x="3888029" y="3186109"/>
              <a:ext cx="469662" cy="17709"/>
            </a:xfrm>
            <a:prstGeom prst="straightConnector1">
              <a:avLst/>
            </a:prstGeom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4114800" y="3121223"/>
              <a:ext cx="9067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/>
                <a:t>Random</a:t>
              </a:r>
              <a:endParaRPr lang="en-US" sz="1400" i="1" dirty="0"/>
            </a:p>
          </p:txBody>
        </p:sp>
      </p:grpSp>
      <p:sp>
        <p:nvSpPr>
          <p:cNvPr id="22" name="Oval 21"/>
          <p:cNvSpPr/>
          <p:nvPr/>
        </p:nvSpPr>
        <p:spPr>
          <a:xfrm>
            <a:off x="3657600" y="2895600"/>
            <a:ext cx="914400" cy="914400"/>
          </a:xfrm>
          <a:prstGeom prst="ellipse">
            <a:avLst/>
          </a:prstGeom>
          <a:solidFill>
            <a:srgbClr val="008000">
              <a:alpha val="37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1295400" y="2971800"/>
            <a:ext cx="914400" cy="914400"/>
          </a:xfrm>
          <a:prstGeom prst="ellipse">
            <a:avLst/>
          </a:prstGeom>
          <a:solidFill>
            <a:srgbClr val="FBBB65">
              <a:alpha val="37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743200" y="2971800"/>
            <a:ext cx="914400" cy="914400"/>
          </a:xfrm>
          <a:prstGeom prst="ellipse">
            <a:avLst/>
          </a:prstGeom>
          <a:solidFill>
            <a:schemeClr val="accent2">
              <a:lumMod val="40000"/>
              <a:lumOff val="60000"/>
              <a:alpha val="3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133600" y="2971800"/>
            <a:ext cx="914400" cy="914400"/>
          </a:xfrm>
          <a:prstGeom prst="ellipse">
            <a:avLst/>
          </a:prstGeom>
          <a:solidFill>
            <a:schemeClr val="bg2">
              <a:lumMod val="50000"/>
              <a:alpha val="3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1752600" y="2971800"/>
            <a:ext cx="914400" cy="914400"/>
          </a:xfrm>
          <a:prstGeom prst="ellipse">
            <a:avLst/>
          </a:prstGeom>
          <a:solidFill>
            <a:srgbClr val="3366FF">
              <a:alpha val="37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200400" y="2971800"/>
            <a:ext cx="914400" cy="914400"/>
          </a:xfrm>
          <a:prstGeom prst="ellipse">
            <a:avLst/>
          </a:prstGeom>
          <a:solidFill>
            <a:srgbClr val="FF63E1">
              <a:alpha val="37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/>
          <p:nvPr/>
        </p:nvCxnSpPr>
        <p:spPr>
          <a:xfrm flipV="1">
            <a:off x="5812422" y="1727434"/>
            <a:ext cx="2093912" cy="1893332"/>
          </a:xfrm>
          <a:prstGeom prst="line">
            <a:avLst/>
          </a:prstGeom>
          <a:ln w="127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5223047" y="1968497"/>
            <a:ext cx="3103975" cy="2719069"/>
            <a:chOff x="4973225" y="1536463"/>
            <a:chExt cx="3103975" cy="2719069"/>
          </a:xfrm>
        </p:grpSpPr>
        <p:grpSp>
          <p:nvGrpSpPr>
            <p:cNvPr id="33" name="Group 32"/>
            <p:cNvGrpSpPr/>
            <p:nvPr/>
          </p:nvGrpSpPr>
          <p:grpSpPr>
            <a:xfrm>
              <a:off x="5549900" y="1561068"/>
              <a:ext cx="2527300" cy="2248932"/>
              <a:chOff x="5549900" y="1561068"/>
              <a:chExt cx="2527300" cy="2248932"/>
            </a:xfrm>
          </p:grpSpPr>
          <p:cxnSp>
            <p:nvCxnSpPr>
              <p:cNvPr id="23" name="Straight Connector 22"/>
              <p:cNvCxnSpPr/>
              <p:nvPr/>
            </p:nvCxnSpPr>
            <p:spPr>
              <a:xfrm>
                <a:off x="5549900" y="3798332"/>
                <a:ext cx="2527300" cy="158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 rot="5400000" flipH="1" flipV="1">
                <a:off x="4426228" y="2684740"/>
                <a:ext cx="2248932" cy="158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TextBox 33"/>
            <p:cNvSpPr txBox="1"/>
            <p:nvPr/>
          </p:nvSpPr>
          <p:spPr>
            <a:xfrm>
              <a:off x="4973225" y="1893332"/>
              <a:ext cx="5766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R2*</a:t>
              </a:r>
              <a:endParaRPr 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470237" y="3886200"/>
              <a:ext cx="5863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LIC</a:t>
              </a:r>
              <a:endParaRPr lang="en-US" dirty="0"/>
            </a:p>
          </p:txBody>
        </p:sp>
        <p:cxnSp>
          <p:nvCxnSpPr>
            <p:cNvPr id="38" name="Straight Connector 37"/>
            <p:cNvCxnSpPr/>
            <p:nvPr/>
          </p:nvCxnSpPr>
          <p:spPr>
            <a:xfrm flipV="1">
              <a:off x="5551488" y="1536463"/>
              <a:ext cx="2093912" cy="1893332"/>
            </a:xfrm>
            <a:prstGeom prst="line">
              <a:avLst/>
            </a:prstGeom>
            <a:ln w="76200" cmpd="sng"/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Connector 38"/>
          <p:cNvCxnSpPr/>
          <p:nvPr/>
        </p:nvCxnSpPr>
        <p:spPr>
          <a:xfrm rot="5400000" flipH="1" flipV="1">
            <a:off x="5745371" y="2035549"/>
            <a:ext cx="2001003" cy="1866900"/>
          </a:xfrm>
          <a:prstGeom prst="line">
            <a:avLst/>
          </a:prstGeom>
          <a:ln w="127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5812424" y="2171931"/>
            <a:ext cx="2093912" cy="1556506"/>
          </a:xfrm>
          <a:prstGeom prst="line">
            <a:avLst/>
          </a:prstGeom>
          <a:ln w="127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5799722" y="2064260"/>
            <a:ext cx="2093912" cy="1556506"/>
          </a:xfrm>
          <a:prstGeom prst="line">
            <a:avLst/>
          </a:prstGeom>
          <a:ln w="127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44562"/>
          </a:xfrm>
        </p:spPr>
        <p:txBody>
          <a:bodyPr/>
          <a:lstStyle/>
          <a:p>
            <a:r>
              <a:rPr lang="en-US" dirty="0" smtClean="0"/>
              <a:t>R2* more temporally robust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419600" y="1487269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moles iron removed</a:t>
            </a:r>
          </a:p>
          <a:p>
            <a:r>
              <a:rPr lang="en-US" dirty="0" smtClean="0"/>
              <a:t>moles </a:t>
            </a:r>
            <a:r>
              <a:rPr lang="en-US" dirty="0" err="1" smtClean="0"/>
              <a:t>chelator</a:t>
            </a:r>
            <a:r>
              <a:rPr lang="en-US" dirty="0" smtClean="0"/>
              <a:t>/valence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43000" y="1639669"/>
            <a:ext cx="3064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Iron chelating efficiency (ICE) = 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4495800" y="1828800"/>
            <a:ext cx="1828800" cy="15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20"/>
          <p:cNvGrpSpPr/>
          <p:nvPr/>
        </p:nvGrpSpPr>
        <p:grpSpPr>
          <a:xfrm>
            <a:off x="1524000" y="2438400"/>
            <a:ext cx="5791200" cy="1754327"/>
            <a:chOff x="1524000" y="3059668"/>
            <a:chExt cx="5791200" cy="1754327"/>
          </a:xfrm>
        </p:grpSpPr>
        <p:sp>
          <p:nvSpPr>
            <p:cNvPr id="16" name="TextBox 15"/>
            <p:cNvSpPr txBox="1"/>
            <p:nvPr/>
          </p:nvSpPr>
          <p:spPr>
            <a:xfrm>
              <a:off x="1524000" y="3059668"/>
              <a:ext cx="5791200" cy="17543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ICE  ≈ </a:t>
              </a:r>
              <a:r>
                <a:rPr lang="en-US" dirty="0" err="1" smtClean="0"/>
                <a:t>transfusional</a:t>
              </a:r>
              <a:r>
                <a:rPr lang="en-US" dirty="0" smtClean="0"/>
                <a:t> iron intake – </a:t>
              </a:r>
              <a:r>
                <a:rPr lang="en-US" dirty="0" smtClean="0">
                  <a:latin typeface="Symbol" charset="2"/>
                  <a:cs typeface="Symbol" charset="2"/>
                </a:rPr>
                <a:t>D</a:t>
              </a:r>
              <a:r>
                <a:rPr lang="en-US" dirty="0" smtClean="0"/>
                <a:t> total body iron</a:t>
              </a:r>
            </a:p>
            <a:p>
              <a:r>
                <a:rPr lang="en-US" dirty="0" smtClean="0"/>
                <a:t>	         total drug consumed</a:t>
              </a:r>
            </a:p>
            <a:p>
              <a:endParaRPr lang="en-US" dirty="0" smtClean="0"/>
            </a:p>
            <a:p>
              <a:r>
                <a:rPr lang="en-US" dirty="0" smtClean="0"/>
                <a:t>       ≈ </a:t>
              </a:r>
              <a:r>
                <a:rPr lang="en-US" dirty="0" err="1" smtClean="0"/>
                <a:t>transfusional</a:t>
              </a:r>
              <a:r>
                <a:rPr lang="en-US" dirty="0" smtClean="0"/>
                <a:t> iron intake </a:t>
              </a:r>
              <a:r>
                <a:rPr lang="en-US" dirty="0" smtClean="0">
                  <a:latin typeface="Calibri"/>
                  <a:cs typeface="Calibri"/>
                </a:rPr>
                <a:t>– 10.6 </a:t>
              </a:r>
              <a:r>
                <a:rPr lang="en-US" dirty="0" err="1" smtClean="0">
                  <a:latin typeface="Celebri"/>
                  <a:cs typeface="Celebri"/>
                </a:rPr>
                <a:t>x</a:t>
              </a:r>
              <a:r>
                <a:rPr lang="en-US" dirty="0" smtClean="0">
                  <a:latin typeface="Celebri"/>
                  <a:cs typeface="Celebri"/>
                </a:rPr>
                <a:t> </a:t>
              </a:r>
              <a:r>
                <a:rPr lang="en-US" dirty="0" smtClean="0">
                  <a:latin typeface="Symbol" charset="2"/>
                  <a:cs typeface="Symbol" charset="2"/>
                </a:rPr>
                <a:t>D</a:t>
              </a:r>
              <a:r>
                <a:rPr lang="en-US" dirty="0" smtClean="0">
                  <a:latin typeface="Calabri"/>
                  <a:cs typeface="Calabri"/>
                </a:rPr>
                <a:t>LIC</a:t>
              </a:r>
            </a:p>
            <a:p>
              <a:r>
                <a:rPr lang="en-US" dirty="0" smtClean="0"/>
                <a:t> 	        total drug consumed</a:t>
              </a:r>
              <a:endParaRPr lang="en-US" dirty="0" smtClean="0">
                <a:latin typeface="Calabri"/>
                <a:cs typeface="Calabri"/>
              </a:endParaRPr>
            </a:p>
            <a:p>
              <a:r>
                <a:rPr lang="en-US" dirty="0" smtClean="0"/>
                <a:t>         </a:t>
              </a:r>
              <a:endParaRPr lang="en-US" dirty="0"/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2286000" y="3429000"/>
              <a:ext cx="3886200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057400" y="4267200"/>
              <a:ext cx="3886200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/>
          <p:cNvSpPr txBox="1"/>
          <p:nvPr/>
        </p:nvSpPr>
        <p:spPr>
          <a:xfrm>
            <a:off x="609600" y="4286071"/>
            <a:ext cx="822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our measurement of LIC is good, the following conditions should be met:</a:t>
            </a:r>
          </a:p>
          <a:p>
            <a:pPr marL="342900" indent="-342900">
              <a:buAutoNum type="alphaLcParenR"/>
            </a:pPr>
            <a:r>
              <a:rPr lang="en-US" dirty="0" smtClean="0"/>
              <a:t>ICE &gt; 0	</a:t>
            </a:r>
            <a:r>
              <a:rPr lang="en-US" i="1" dirty="0" smtClean="0"/>
              <a:t>LIC cannot increase more than </a:t>
            </a:r>
            <a:r>
              <a:rPr lang="en-US" i="1" dirty="0" err="1" smtClean="0"/>
              <a:t>transfusional</a:t>
            </a:r>
            <a:r>
              <a:rPr lang="en-US" i="1" dirty="0" smtClean="0"/>
              <a:t> iron given</a:t>
            </a:r>
          </a:p>
          <a:p>
            <a:pPr marL="342900" indent="-342900">
              <a:buAutoNum type="alphaLcParenR"/>
            </a:pPr>
            <a:r>
              <a:rPr lang="en-US" dirty="0" smtClean="0"/>
              <a:t>ICE &lt; 1	</a:t>
            </a:r>
            <a:r>
              <a:rPr lang="en-US" i="1" dirty="0" err="1" smtClean="0"/>
              <a:t>Chelator</a:t>
            </a:r>
            <a:r>
              <a:rPr lang="en-US" i="1" dirty="0" smtClean="0"/>
              <a:t> can’t remove more iron than it has binding sites</a:t>
            </a:r>
          </a:p>
          <a:p>
            <a:r>
              <a:rPr lang="en-US" dirty="0" err="1" smtClean="0"/>
              <a:t>c</a:t>
            </a:r>
            <a:r>
              <a:rPr lang="en-US" dirty="0" smtClean="0"/>
              <a:t>)   ICE (interval 1) ≈ ICE (Interval 2) </a:t>
            </a:r>
            <a:r>
              <a:rPr lang="en-US" i="1" dirty="0" smtClean="0"/>
              <a:t>Bioavailability should be stable over time</a:t>
            </a:r>
            <a:endParaRPr lang="en-US" i="1" dirty="0"/>
          </a:p>
        </p:txBody>
      </p:sp>
      <p:grpSp>
        <p:nvGrpSpPr>
          <p:cNvPr id="3" name="Group 10"/>
          <p:cNvGrpSpPr/>
          <p:nvPr/>
        </p:nvGrpSpPr>
        <p:grpSpPr>
          <a:xfrm>
            <a:off x="177800" y="1230868"/>
            <a:ext cx="8890000" cy="5627132"/>
            <a:chOff x="0" y="1143000"/>
            <a:chExt cx="8890000" cy="5627132"/>
          </a:xfrm>
        </p:grpSpPr>
        <p:pic>
          <p:nvPicPr>
            <p:cNvPr id="9" name="Picture 8" descr="Fig2_R2_R2s_scatter.tif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143000"/>
              <a:ext cx="8890000" cy="533400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689600" y="6400800"/>
              <a:ext cx="28870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Wood et al, MRI (in Press)</a:t>
              </a:r>
              <a:endParaRPr lang="en-US" dirty="0"/>
            </a:p>
          </p:txBody>
        </p:sp>
      </p:grpSp>
      <p:sp>
        <p:nvSpPr>
          <p:cNvPr id="22" name="Rectangle 21"/>
          <p:cNvSpPr/>
          <p:nvPr/>
        </p:nvSpPr>
        <p:spPr>
          <a:xfrm>
            <a:off x="3323816" y="1524000"/>
            <a:ext cx="5820184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146300" y="1981200"/>
            <a:ext cx="1054100" cy="8318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51000"/>
                  <a:satMod val="130000"/>
                  <a:alpha val="34000"/>
                </a:schemeClr>
              </a:gs>
              <a:gs pos="80000">
                <a:schemeClr val="accent1">
                  <a:shade val="93000"/>
                  <a:satMod val="130000"/>
                  <a:alpha val="34000"/>
                </a:schemeClr>
              </a:gs>
              <a:gs pos="100000">
                <a:schemeClr val="accent1">
                  <a:shade val="94000"/>
                  <a:satMod val="135000"/>
                  <a:alpha val="34000"/>
                </a:schemeClr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2152650" y="1981200"/>
            <a:ext cx="1047750" cy="812800"/>
          </a:xfrm>
          <a:prstGeom prst="line">
            <a:avLst/>
          </a:prstGeom>
          <a:ln>
            <a:solidFill>
              <a:srgbClr val="00009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allAtOnce"/>
      <p:bldP spid="22" grpId="0" animBg="1"/>
      <p:bldP spid="22" grpId="1" animBg="1"/>
      <p:bldP spid="2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How good would liver biopsy do ?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1524001"/>
          </a:xfrm>
        </p:spPr>
        <p:txBody>
          <a:bodyPr>
            <a:normAutofit fontScale="85000" lnSpcReduction="10000"/>
          </a:bodyPr>
          <a:lstStyle/>
          <a:p>
            <a:r>
              <a:rPr lang="en-US" sz="2800" dirty="0" smtClean="0"/>
              <a:t>We repeated the same comparisons using simulated biopsy, LIC</a:t>
            </a:r>
            <a:r>
              <a:rPr lang="en-US" sz="2800" baseline="-25000" dirty="0" smtClean="0"/>
              <a:t>BX</a:t>
            </a:r>
            <a:r>
              <a:rPr lang="en-US" sz="2800" dirty="0" smtClean="0"/>
              <a:t> = True LIC + assay error + sampling error</a:t>
            </a:r>
          </a:p>
          <a:p>
            <a:r>
              <a:rPr lang="en-US" sz="2800" dirty="0" smtClean="0"/>
              <a:t>Iron loading and drug use identical to real patients.</a:t>
            </a:r>
            <a:endParaRPr lang="en-US" sz="2800" dirty="0"/>
          </a:p>
        </p:txBody>
      </p:sp>
      <p:pic>
        <p:nvPicPr>
          <p:cNvPr id="8" name="Picture 7" descr="Fig2_R2_R2s_scatter.tif"/>
          <p:cNvPicPr>
            <a:picLocks noChangeAspect="1"/>
          </p:cNvPicPr>
          <p:nvPr/>
        </p:nvPicPr>
        <p:blipFill>
          <a:blip r:embed="rId2"/>
          <a:srcRect l="1754" t="52638"/>
          <a:stretch>
            <a:fillRect/>
          </a:stretch>
        </p:blipFill>
        <p:spPr>
          <a:xfrm>
            <a:off x="228600" y="1524000"/>
            <a:ext cx="8534400" cy="24685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943600" y="6324600"/>
            <a:ext cx="2899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Wood et al, MRI (In Press)</a:t>
            </a:r>
            <a:endParaRPr lang="en-US" dirty="0"/>
          </a:p>
        </p:txBody>
      </p:sp>
      <p:pic>
        <p:nvPicPr>
          <p:cNvPr id="10" name="Picture 9" descr="Fig2_R2_R2s_scatter.tif"/>
          <p:cNvPicPr>
            <a:picLocks noChangeAspect="1"/>
          </p:cNvPicPr>
          <p:nvPr/>
        </p:nvPicPr>
        <p:blipFill>
          <a:blip r:embed="rId2"/>
          <a:srcRect l="1796" t="11209" b="45934"/>
          <a:stretch>
            <a:fillRect/>
          </a:stretch>
        </p:blipFill>
        <p:spPr>
          <a:xfrm>
            <a:off x="228600" y="1575297"/>
            <a:ext cx="8534400" cy="2234704"/>
          </a:xfrm>
          <a:prstGeom prst="rect">
            <a:avLst/>
          </a:prstGeom>
        </p:spPr>
      </p:pic>
      <p:grpSp>
        <p:nvGrpSpPr>
          <p:cNvPr id="3" name="Group 11"/>
          <p:cNvGrpSpPr/>
          <p:nvPr/>
        </p:nvGrpSpPr>
        <p:grpSpPr>
          <a:xfrm>
            <a:off x="228600" y="3733800"/>
            <a:ext cx="8473227" cy="2554500"/>
            <a:chOff x="228600" y="3733800"/>
            <a:chExt cx="8473227" cy="2554500"/>
          </a:xfrm>
        </p:grpSpPr>
        <p:pic>
          <p:nvPicPr>
            <p:cNvPr id="4" name="Picture 3" descr="Fig3_EF_Scatter.ti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3400" y="3733800"/>
              <a:ext cx="8168427" cy="25545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228600" y="4876800"/>
              <a:ext cx="3642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 smtClean="0"/>
                <a:t>Bx</a:t>
              </a:r>
              <a:endParaRPr lang="en-US" sz="1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38836"/>
            <a:ext cx="7770813" cy="5000064"/>
          </a:xfrm>
        </p:spPr>
        <p:txBody>
          <a:bodyPr/>
          <a:lstStyle/>
          <a:p>
            <a:r>
              <a:rPr lang="en-US" dirty="0" smtClean="0"/>
              <a:t>LIC by R2 and R2* are both superb ways to track changes in total body iron and are better than biopsy.</a:t>
            </a:r>
          </a:p>
          <a:p>
            <a:r>
              <a:rPr lang="en-US" dirty="0" smtClean="0"/>
              <a:t>Both R2 and R2* are indirect measures of iron and have patient-specific calibration errors. </a:t>
            </a:r>
          </a:p>
          <a:p>
            <a:r>
              <a:rPr lang="en-US" dirty="0" smtClean="0"/>
              <a:t>These increase disagreement between LIC-R2 and LIC-R2* but tend to cancel in longitudinal analysis. </a:t>
            </a:r>
          </a:p>
          <a:p>
            <a:r>
              <a:rPr lang="en-US" dirty="0" err="1" smtClean="0"/>
              <a:t>Ferriscan</a:t>
            </a:r>
            <a:r>
              <a:rPr lang="en-US" dirty="0" smtClean="0"/>
              <a:t> R2 overestimates LIC at very high iron concentration but is accurate for LIC &lt; 25 or 30.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Validation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593" y="1438836"/>
            <a:ext cx="7770813" cy="5050864"/>
          </a:xfrm>
        </p:spPr>
        <p:txBody>
          <a:bodyPr>
            <a:normAutofit/>
          </a:bodyPr>
          <a:lstStyle/>
          <a:p>
            <a:r>
              <a:rPr lang="en-US" dirty="0"/>
              <a:t>Phantom</a:t>
            </a:r>
          </a:p>
          <a:p>
            <a:pPr lvl="1"/>
            <a:r>
              <a:rPr lang="en-US" dirty="0"/>
              <a:t>Vials of </a:t>
            </a:r>
            <a:r>
              <a:rPr lang="en-US" dirty="0" err="1"/>
              <a:t>mangenese</a:t>
            </a:r>
            <a:r>
              <a:rPr lang="en-US" dirty="0"/>
              <a:t> chloride</a:t>
            </a:r>
          </a:p>
          <a:p>
            <a:r>
              <a:rPr lang="en-US" dirty="0"/>
              <a:t>Normal Controls</a:t>
            </a:r>
          </a:p>
          <a:p>
            <a:pPr lvl="1"/>
            <a:r>
              <a:rPr lang="en-US" dirty="0"/>
              <a:t>Normal T2* values are tabulated.</a:t>
            </a:r>
          </a:p>
          <a:p>
            <a:pPr lvl="1"/>
            <a:r>
              <a:rPr lang="en-US" dirty="0"/>
              <a:t>Poor acquisitions usually lower T2*</a:t>
            </a:r>
            <a:r>
              <a:rPr lang="en-US" dirty="0" smtClean="0"/>
              <a:t>.</a:t>
            </a:r>
          </a:p>
          <a:p>
            <a:r>
              <a:rPr lang="en-US" dirty="0" smtClean="0"/>
              <a:t>Patients</a:t>
            </a:r>
          </a:p>
          <a:p>
            <a:pPr lvl="1"/>
            <a:r>
              <a:rPr lang="en-US" dirty="0" smtClean="0"/>
              <a:t>Reproducibility</a:t>
            </a:r>
          </a:p>
          <a:p>
            <a:pPr lvl="1"/>
            <a:r>
              <a:rPr lang="en-US" dirty="0" smtClean="0"/>
              <a:t>Round robin with validated </a:t>
            </a:r>
            <a:r>
              <a:rPr lang="en-US" dirty="0" smtClean="0"/>
              <a:t>site</a:t>
            </a:r>
            <a:endParaRPr lang="en-US" dirty="0" smtClean="0"/>
          </a:p>
          <a:p>
            <a:r>
              <a:rPr lang="en-US" dirty="0" smtClean="0"/>
              <a:t>Software Validation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66713"/>
            <a:ext cx="7770813" cy="13716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65539" name="Picture 2" descr="Questions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7575" y="1817688"/>
            <a:ext cx="7267575" cy="4778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Validation: Phantom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2900" y="3636438"/>
            <a:ext cx="8458200" cy="2827862"/>
          </a:xfrm>
        </p:spPr>
        <p:txBody>
          <a:bodyPr>
            <a:normAutofit/>
          </a:bodyPr>
          <a:lstStyle/>
          <a:p>
            <a:r>
              <a:rPr lang="en-US" sz="2800" dirty="0"/>
              <a:t>R2* is proportional to </a:t>
            </a:r>
            <a:r>
              <a:rPr lang="en-US" sz="2800" dirty="0" err="1"/>
              <a:t>mangenese</a:t>
            </a:r>
            <a:r>
              <a:rPr lang="en-US" sz="2800" dirty="0"/>
              <a:t> concentration with a known scaling </a:t>
            </a:r>
            <a:r>
              <a:rPr lang="en-US" sz="2800" dirty="0" smtClean="0"/>
              <a:t>constant</a:t>
            </a:r>
          </a:p>
          <a:p>
            <a:r>
              <a:rPr lang="en-US" sz="2800" dirty="0"/>
              <a:t>Problems with image scaling will be picked up by phantom measurements (e.g. Philips scale slope</a:t>
            </a:r>
            <a:r>
              <a:rPr lang="en-US" sz="2800" dirty="0" smtClean="0"/>
              <a:t>)</a:t>
            </a:r>
          </a:p>
          <a:p>
            <a:r>
              <a:rPr lang="en-US" sz="2800" dirty="0" smtClean="0"/>
              <a:t>Can also pick up center frequency drift</a:t>
            </a:r>
            <a:r>
              <a:rPr lang="en-US" sz="2800" dirty="0" smtClean="0"/>
              <a:t> 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31750" name="Picture 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1371600"/>
            <a:ext cx="2743200" cy="2057400"/>
          </a:xfrm>
          <a:prstGeom prst="rect">
            <a:avLst/>
          </a:prstGeom>
          <a:noFill/>
        </p:spPr>
      </p:pic>
      <p:pic>
        <p:nvPicPr>
          <p:cNvPr id="31752" name="Picture 8"/>
          <p:cNvPicPr>
            <a:picLocks noChangeAspect="1" noChangeArrowheads="1"/>
          </p:cNvPicPr>
          <p:nvPr/>
        </p:nvPicPr>
        <p:blipFill>
          <a:blip r:embed="rId3"/>
          <a:srcRect l="10016" t="3198" r="4851" b="10014"/>
          <a:stretch>
            <a:fillRect/>
          </a:stretch>
        </p:blipFill>
        <p:spPr bwMode="auto">
          <a:xfrm>
            <a:off x="3124200" y="1447800"/>
            <a:ext cx="2590800" cy="1981200"/>
          </a:xfrm>
          <a:prstGeom prst="rect">
            <a:avLst/>
          </a:prstGeom>
          <a:noFill/>
        </p:spPr>
      </p:pic>
      <p:pic>
        <p:nvPicPr>
          <p:cNvPr id="31753" name="Picture 9"/>
          <p:cNvPicPr>
            <a:picLocks noChangeAspect="1" noChangeArrowheads="1"/>
          </p:cNvPicPr>
          <p:nvPr/>
        </p:nvPicPr>
        <p:blipFill>
          <a:blip r:embed="rId4"/>
          <a:srcRect t="6796" r="5148" b="3329"/>
          <a:stretch>
            <a:fillRect/>
          </a:stretch>
        </p:blipFill>
        <p:spPr bwMode="auto">
          <a:xfrm>
            <a:off x="5842002" y="1413938"/>
            <a:ext cx="2895600" cy="2057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Building a </a:t>
            </a:r>
            <a:r>
              <a:rPr lang="en-US" sz="4400" dirty="0" err="1" smtClean="0"/>
              <a:t>mangenese</a:t>
            </a:r>
            <a:r>
              <a:rPr lang="en-US" sz="4400" dirty="0" smtClean="0"/>
              <a:t> phantom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38836"/>
            <a:ext cx="7770813" cy="3657600"/>
          </a:xfrm>
        </p:spPr>
        <p:txBody>
          <a:bodyPr/>
          <a:lstStyle/>
          <a:p>
            <a:r>
              <a:rPr lang="en-US" dirty="0" smtClean="0"/>
              <a:t>100 ml </a:t>
            </a:r>
            <a:r>
              <a:rPr lang="en-US" dirty="0" err="1" smtClean="0"/>
              <a:t>Nalgene</a:t>
            </a:r>
            <a:r>
              <a:rPr lang="en-US" dirty="0" smtClean="0"/>
              <a:t> bottles</a:t>
            </a:r>
          </a:p>
          <a:p>
            <a:r>
              <a:rPr lang="en-US" dirty="0" smtClean="0"/>
              <a:t>Use distilled water and routine grade MnCl</a:t>
            </a:r>
            <a:r>
              <a:rPr lang="en-US" baseline="-25000" dirty="0" smtClean="0"/>
              <a:t>2</a:t>
            </a:r>
            <a:r>
              <a:rPr lang="en-US" dirty="0" smtClean="0"/>
              <a:t>.</a:t>
            </a:r>
          </a:p>
          <a:p>
            <a:r>
              <a:rPr lang="en-US" dirty="0" smtClean="0"/>
              <a:t>Make dilutions appropriate to your measurement range</a:t>
            </a:r>
          </a:p>
          <a:p>
            <a:r>
              <a:rPr lang="en-US" dirty="0" smtClean="0"/>
              <a:t>I use 0.25, 0.5, 0.75, 1, 1.5, 2, 3.5, 5, 8, 12, 18, 24 </a:t>
            </a:r>
            <a:r>
              <a:rPr lang="en-US" dirty="0" err="1" smtClean="0"/>
              <a:t>mM</a:t>
            </a:r>
            <a:endParaRPr lang="en-US" dirty="0" smtClean="0"/>
          </a:p>
          <a:p>
            <a:r>
              <a:rPr lang="en-US" dirty="0" smtClean="0"/>
              <a:t>Bath </a:t>
            </a:r>
            <a:r>
              <a:rPr lang="en-US" dirty="0" smtClean="0"/>
              <a:t>the outside  of the </a:t>
            </a:r>
            <a:r>
              <a:rPr lang="en-US" dirty="0" smtClean="0"/>
              <a:t>bottles in 0.25 </a:t>
            </a:r>
            <a:r>
              <a:rPr lang="en-US" dirty="0" err="1" smtClean="0"/>
              <a:t>mM</a:t>
            </a:r>
            <a:r>
              <a:rPr lang="en-US" dirty="0" smtClean="0"/>
              <a:t> MnCl</a:t>
            </a:r>
            <a:r>
              <a:rPr lang="en-US" baseline="-25000" dirty="0" smtClean="0"/>
              <a:t>2</a:t>
            </a:r>
            <a:endParaRPr lang="en-US" baseline="-25000" dirty="0" smtClean="0"/>
          </a:p>
          <a:p>
            <a:r>
              <a:rPr lang="en-US" dirty="0" smtClean="0"/>
              <a:t>R2* = 74 </a:t>
            </a:r>
            <a:r>
              <a:rPr lang="en-US" dirty="0" err="1" smtClean="0"/>
              <a:t>x</a:t>
            </a:r>
            <a:r>
              <a:rPr lang="en-US" dirty="0" smtClean="0"/>
              <a:t> [MnCl</a:t>
            </a:r>
            <a:r>
              <a:rPr lang="en-US" baseline="-25000" dirty="0" smtClean="0"/>
              <a:t>2</a:t>
            </a:r>
            <a:r>
              <a:rPr lang="en-US" dirty="0" smtClean="0"/>
              <a:t>] + 1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274638"/>
            <a:ext cx="8102459" cy="982662"/>
          </a:xfrm>
        </p:spPr>
        <p:txBody>
          <a:bodyPr/>
          <a:lstStyle/>
          <a:p>
            <a:r>
              <a:rPr lang="en-US" dirty="0"/>
              <a:t>Validation: Normal Controls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5410200"/>
            <a:ext cx="8305800" cy="1066800"/>
          </a:xfrm>
        </p:spPr>
        <p:txBody>
          <a:bodyPr/>
          <a:lstStyle/>
          <a:p>
            <a:r>
              <a:rPr lang="en-US" sz="2800"/>
              <a:t>Inadequate motion compensation will cause iron independent signal loss and low T2*.</a:t>
            </a:r>
          </a:p>
        </p:txBody>
      </p:sp>
      <p:graphicFrame>
        <p:nvGraphicFramePr>
          <p:cNvPr id="32773" name="Object 5"/>
          <p:cNvGraphicFramePr>
            <a:graphicFrameLocks noChangeAspect="1"/>
          </p:cNvGraphicFramePr>
          <p:nvPr>
            <p:ph sz="half" idx="2"/>
          </p:nvPr>
        </p:nvGraphicFramePr>
        <p:xfrm>
          <a:off x="609600" y="1257300"/>
          <a:ext cx="7391400" cy="3717925"/>
        </p:xfrm>
        <a:graphic>
          <a:graphicData uri="http://schemas.openxmlformats.org/presentationml/2006/ole">
            <p:oleObj spid="_x0000_s89090" name="Image" r:id="rId3" imgW="7232918" imgH="3639319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7708900" cy="1143000"/>
          </a:xfrm>
        </p:spPr>
        <p:txBody>
          <a:bodyPr/>
          <a:lstStyle/>
          <a:p>
            <a:r>
              <a:rPr lang="en-US" dirty="0"/>
              <a:t>Validation: Round Robin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04800" y="2247900"/>
            <a:ext cx="4038600" cy="342423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Comparison of new sites with reference site.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Limited by cost &amp; </a:t>
            </a:r>
            <a:r>
              <a:rPr lang="en-US" sz="2800" dirty="0" smtClean="0"/>
              <a:t>inconvenience.</a:t>
            </a:r>
          </a:p>
          <a:p>
            <a:pPr>
              <a:lnSpc>
                <a:spcPct val="90000"/>
              </a:lnSpc>
            </a:pPr>
            <a:r>
              <a:rPr lang="en-US" sz="2800" dirty="0" smtClean="0"/>
              <a:t>Has been done a lot. No disparities noted. </a:t>
            </a:r>
            <a:endParaRPr lang="en-US" sz="2800" dirty="0"/>
          </a:p>
        </p:txBody>
      </p:sp>
      <p:graphicFrame>
        <p:nvGraphicFramePr>
          <p:cNvPr id="34821" name="Object 5"/>
          <p:cNvGraphicFramePr>
            <a:graphicFrameLocks noChangeAspect="1"/>
          </p:cNvGraphicFramePr>
          <p:nvPr>
            <p:ph sz="half" idx="2"/>
          </p:nvPr>
        </p:nvGraphicFramePr>
        <p:xfrm>
          <a:off x="4572000" y="1849438"/>
          <a:ext cx="4267200" cy="3822700"/>
        </p:xfrm>
        <a:graphic>
          <a:graphicData uri="http://schemas.openxmlformats.org/presentationml/2006/ole">
            <p:oleObj spid="_x0000_s90114" name="Worksheet" r:id="rId3" imgW="4559300" imgH="4089400" progId="Excel.Sheet.8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validation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98500" y="4419600"/>
            <a:ext cx="7378700" cy="1884363"/>
          </a:xfrm>
        </p:spPr>
        <p:txBody>
          <a:bodyPr/>
          <a:lstStyle/>
          <a:p>
            <a:r>
              <a:rPr lang="en-US" dirty="0" smtClean="0"/>
              <a:t>Common pool of images over whole range of iron</a:t>
            </a:r>
          </a:p>
          <a:p>
            <a:r>
              <a:rPr lang="en-US" dirty="0" smtClean="0"/>
              <a:t>Analyze by two techniques</a:t>
            </a:r>
          </a:p>
          <a:p>
            <a:r>
              <a:rPr lang="en-US" dirty="0" smtClean="0"/>
              <a:t>Compare results using Bland Altman Statistics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52921" y="1417638"/>
            <a:ext cx="1923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Vendor R2* maps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22131" y="3429000"/>
            <a:ext cx="138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Raw Images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rcRect l="11108" r="5107"/>
          <a:stretch>
            <a:fillRect/>
          </a:stretch>
        </p:blipFill>
        <p:spPr>
          <a:xfrm>
            <a:off x="203200" y="1949450"/>
            <a:ext cx="1676400" cy="1479550"/>
          </a:xfrm>
          <a:prstGeom prst="rect">
            <a:avLst/>
          </a:prstGeom>
        </p:spPr>
      </p:pic>
      <p:cxnSp>
        <p:nvCxnSpPr>
          <p:cNvPr id="9" name="Straight Arrow Connector 8"/>
          <p:cNvCxnSpPr>
            <a:stCxn id="7" idx="3"/>
            <a:endCxn id="5" idx="2"/>
          </p:cNvCxnSpPr>
          <p:nvPr/>
        </p:nvCxnSpPr>
        <p:spPr>
          <a:xfrm flipV="1">
            <a:off x="1879600" y="1786970"/>
            <a:ext cx="1334995" cy="902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7" idx="3"/>
            <a:endCxn id="6" idx="0"/>
          </p:cNvCxnSpPr>
          <p:nvPr/>
        </p:nvCxnSpPr>
        <p:spPr>
          <a:xfrm>
            <a:off x="1879600" y="2689225"/>
            <a:ext cx="1334995" cy="7397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907058" y="3632200"/>
            <a:ext cx="127454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181600" y="3309034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Validated</a:t>
            </a:r>
          </a:p>
          <a:p>
            <a:r>
              <a:rPr lang="en-US" dirty="0" smtClean="0"/>
              <a:t>Software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792998" y="1843086"/>
            <a:ext cx="159180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792998" y="2504559"/>
            <a:ext cx="1349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Same </a:t>
            </a:r>
            <a:r>
              <a:rPr lang="en-US" dirty="0" err="1" smtClean="0"/>
              <a:t>ROI’s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18" idx="0"/>
          </p:cNvCxnSpPr>
          <p:nvPr/>
        </p:nvCxnSpPr>
        <p:spPr>
          <a:xfrm rot="16200000" flipV="1">
            <a:off x="5143932" y="2717368"/>
            <a:ext cx="1175434" cy="789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556419" y="1552286"/>
            <a:ext cx="34256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?</a:t>
            </a:r>
            <a:endParaRPr lang="en-US" sz="3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Bland Altman Statistics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0849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and B are two methods</a:t>
            </a:r>
          </a:p>
          <a:p>
            <a:r>
              <a:rPr lang="en-US" dirty="0" smtClean="0"/>
              <a:t>Plot A-B on the y</a:t>
            </a:r>
            <a:r>
              <a:rPr lang="en-US" dirty="0" smtClean="0"/>
              <a:t>-</a:t>
            </a:r>
            <a:r>
              <a:rPr lang="en-US" dirty="0" smtClean="0"/>
              <a:t>axis </a:t>
            </a:r>
            <a:r>
              <a:rPr lang="en-US" dirty="0" err="1" smtClean="0"/>
              <a:t>vs</a:t>
            </a:r>
            <a:r>
              <a:rPr lang="en-US" dirty="0" smtClean="0"/>
              <a:t> (A+B)/2 on the x-axis</a:t>
            </a:r>
          </a:p>
          <a:p>
            <a:r>
              <a:rPr lang="en-US" dirty="0" smtClean="0"/>
              <a:t>Fit a line to the results</a:t>
            </a:r>
          </a:p>
          <a:p>
            <a:r>
              <a:rPr lang="en-US" dirty="0" smtClean="0"/>
              <a:t>Examine whether the variance is constant</a:t>
            </a:r>
          </a:p>
          <a:p>
            <a:r>
              <a:rPr lang="en-US" dirty="0" smtClean="0"/>
              <a:t>If the variance grows with the average value, you can replace the y-axis with   2*(A-B)/(A+B)</a:t>
            </a:r>
            <a:endParaRPr lang="en-US" dirty="0"/>
          </a:p>
        </p:txBody>
      </p:sp>
      <p:pic>
        <p:nvPicPr>
          <p:cNvPr id="7" name="Picture 6" descr="nobias.t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0" y="1600200"/>
            <a:ext cx="3759200" cy="2211182"/>
          </a:xfrm>
          <a:prstGeom prst="rect">
            <a:avLst/>
          </a:prstGeom>
        </p:spPr>
      </p:pic>
      <p:pic>
        <p:nvPicPr>
          <p:cNvPr id="8" name="Picture 7" descr="withbias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4064001"/>
            <a:ext cx="3759200" cy="2211182"/>
          </a:xfrm>
          <a:prstGeom prst="rect">
            <a:avLst/>
          </a:prstGeom>
        </p:spPr>
      </p:pic>
      <p:pic>
        <p:nvPicPr>
          <p:cNvPr id="9" name="Picture 8" descr="withLinearBias.t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500" y="1600200"/>
            <a:ext cx="3759201" cy="2211182"/>
          </a:xfrm>
          <a:prstGeom prst="rect">
            <a:avLst/>
          </a:prstGeom>
        </p:spPr>
      </p:pic>
      <p:pic>
        <p:nvPicPr>
          <p:cNvPr id="10" name="Picture 9" descr="withGrowingError.ti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2500" y="4064001"/>
            <a:ext cx="3759199" cy="22111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CMR Tools </a:t>
            </a:r>
            <a:r>
              <a:rPr lang="en-US" sz="4400" dirty="0" err="1" smtClean="0"/>
              <a:t>vs</a:t>
            </a:r>
            <a:r>
              <a:rPr lang="en-US" sz="4400" dirty="0" smtClean="0"/>
              <a:t> Exp + Constant</a:t>
            </a:r>
            <a:endParaRPr lang="en-US" sz="4400" dirty="0"/>
          </a:p>
        </p:txBody>
      </p:sp>
      <p:pic>
        <p:nvPicPr>
          <p:cNvPr id="5" name="Picture 4" descr="figure3.tif"/>
          <p:cNvPicPr>
            <a:picLocks noChangeAspect="1"/>
          </p:cNvPicPr>
          <p:nvPr/>
        </p:nvPicPr>
        <p:blipFill>
          <a:blip r:embed="rId2"/>
          <a:srcRect l="4332" b="50000"/>
          <a:stretch>
            <a:fillRect/>
          </a:stretch>
        </p:blipFill>
        <p:spPr>
          <a:xfrm>
            <a:off x="914400" y="1627293"/>
            <a:ext cx="2718282" cy="2187514"/>
          </a:xfrm>
          <a:prstGeom prst="rect">
            <a:avLst/>
          </a:prstGeom>
        </p:spPr>
      </p:pic>
      <p:pic>
        <p:nvPicPr>
          <p:cNvPr id="6" name="Picture 5" descr="figure4.tif"/>
          <p:cNvPicPr>
            <a:picLocks noChangeAspect="1"/>
          </p:cNvPicPr>
          <p:nvPr/>
        </p:nvPicPr>
        <p:blipFill>
          <a:blip r:embed="rId3"/>
          <a:srcRect l="4228" b="50137"/>
          <a:stretch>
            <a:fillRect/>
          </a:stretch>
        </p:blipFill>
        <p:spPr>
          <a:xfrm>
            <a:off x="4413951" y="1676401"/>
            <a:ext cx="2667407" cy="213840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81357" y="6512355"/>
            <a:ext cx="20843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 smtClean="0"/>
              <a:t>Meloni</a:t>
            </a:r>
            <a:r>
              <a:rPr lang="en-US" sz="1400" i="1" dirty="0" smtClean="0"/>
              <a:t> et al, BJH, 2014</a:t>
            </a:r>
            <a:endParaRPr lang="en-US" sz="1400" i="1" dirty="0"/>
          </a:p>
        </p:txBody>
      </p:sp>
      <p:pic>
        <p:nvPicPr>
          <p:cNvPr id="11" name="Picture 10" descr="figure3.tif"/>
          <p:cNvPicPr>
            <a:picLocks noChangeAspect="1"/>
          </p:cNvPicPr>
          <p:nvPr/>
        </p:nvPicPr>
        <p:blipFill>
          <a:blip r:embed="rId2"/>
          <a:srcRect t="50000"/>
          <a:stretch>
            <a:fillRect/>
          </a:stretch>
        </p:blipFill>
        <p:spPr>
          <a:xfrm>
            <a:off x="914400" y="4064000"/>
            <a:ext cx="2718282" cy="2092755"/>
          </a:xfrm>
          <a:prstGeom prst="rect">
            <a:avLst/>
          </a:prstGeom>
        </p:spPr>
      </p:pic>
      <p:pic>
        <p:nvPicPr>
          <p:cNvPr id="12" name="Picture 11" descr="figure4.tif"/>
          <p:cNvPicPr>
            <a:picLocks noChangeAspect="1"/>
          </p:cNvPicPr>
          <p:nvPr/>
        </p:nvPicPr>
        <p:blipFill>
          <a:blip r:embed="rId3"/>
          <a:srcRect t="50000"/>
          <a:stretch>
            <a:fillRect/>
          </a:stretch>
        </p:blipFill>
        <p:spPr>
          <a:xfrm>
            <a:off x="4411134" y="4100998"/>
            <a:ext cx="2670224" cy="20557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Folio">
  <a:themeElements>
    <a:clrScheme name="Folio">
      <a:dk1>
        <a:sysClr val="windowText" lastClr="000000"/>
      </a:dk1>
      <a:lt1>
        <a:sysClr val="window" lastClr="FFFFFF"/>
      </a:lt1>
      <a:dk2>
        <a:srgbClr val="2D2F2B"/>
      </a:dk2>
      <a:lt2>
        <a:srgbClr val="DEDED7"/>
      </a:lt2>
      <a:accent1>
        <a:srgbClr val="294171"/>
      </a:accent1>
      <a:accent2>
        <a:srgbClr val="748CBC"/>
      </a:accent2>
      <a:accent3>
        <a:srgbClr val="8E887C"/>
      </a:accent3>
      <a:accent4>
        <a:srgbClr val="834736"/>
      </a:accent4>
      <a:accent5>
        <a:srgbClr val="5A1705"/>
      </a:accent5>
      <a:accent6>
        <a:srgbClr val="A0A16A"/>
      </a:accent6>
      <a:hlink>
        <a:srgbClr val="74B6BC"/>
      </a:hlink>
      <a:folHlink>
        <a:srgbClr val="7F95A4"/>
      </a:folHlink>
    </a:clrScheme>
    <a:fontScheme name="Folio">
      <a:majorFont>
        <a:latin typeface="Calisto MT"/>
        <a:ea typeface=""/>
        <a:cs typeface=""/>
        <a:font script="Jpan" typeface="ＭＳ 明朝"/>
      </a:majorFont>
      <a:minorFont>
        <a:latin typeface="Calisto MT"/>
        <a:ea typeface=""/>
        <a:cs typeface=""/>
        <a:font script="Jpan" typeface="ＭＳ 明朝"/>
      </a:minorFont>
    </a:fontScheme>
    <a:fmtScheme name="Foli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20000"/>
              </a:schemeClr>
              <a:schemeClr val="phClr"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st="25400">
              <a:srgbClr val="000000">
                <a:alpha val="50000"/>
              </a:srgbClr>
            </a:inn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3000"/>
                <a:lumMod val="10000"/>
              </a:schemeClr>
              <a:schemeClr val="phClr">
                <a:tint val="91000"/>
                <a:satMod val="500000"/>
                <a:lumMod val="125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Folio.thmx</Template>
  <TotalTime>5249</TotalTime>
  <Words>684</Words>
  <Application>Microsoft Macintosh PowerPoint</Application>
  <PresentationFormat>On-screen Show (4:3)</PresentationFormat>
  <Paragraphs>99</Paragraphs>
  <Slides>20</Slides>
  <Notes>0</Notes>
  <HiddenSlides>0</HiddenSlides>
  <MMClips>0</MMClips>
  <ScaleCrop>false</ScaleCrop>
  <HeadingPairs>
    <vt:vector size="6" baseType="variant">
      <vt:variant>
        <vt:lpstr>Design Template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Folio</vt:lpstr>
      <vt:lpstr>Image</vt:lpstr>
      <vt:lpstr>Microsoft Excel 97 - 2004 Worksheet</vt:lpstr>
      <vt:lpstr>Technique Validation</vt:lpstr>
      <vt:lpstr>Validation</vt:lpstr>
      <vt:lpstr>Validation: Phantom</vt:lpstr>
      <vt:lpstr>Building a mangenese phantom</vt:lpstr>
      <vt:lpstr>Validation: Normal Controls</vt:lpstr>
      <vt:lpstr>Validation: Round Robin</vt:lpstr>
      <vt:lpstr>Software validation</vt:lpstr>
      <vt:lpstr>Bland Altman Statistics</vt:lpstr>
      <vt:lpstr>CMR Tools vs Exp + Constant</vt:lpstr>
      <vt:lpstr>Questions?</vt:lpstr>
      <vt:lpstr>Accuracy and Precision</vt:lpstr>
      <vt:lpstr>Examples from animal data</vt:lpstr>
      <vt:lpstr>Do LIC-R2 and LIC-R2* agree ?</vt:lpstr>
      <vt:lpstr>Liver R2 calibration</vt:lpstr>
      <vt:lpstr>Liver R2* Calibration</vt:lpstr>
      <vt:lpstr>Sources of Error</vt:lpstr>
      <vt:lpstr>R2* more temporally robust</vt:lpstr>
      <vt:lpstr>How good would liver biopsy do ?</vt:lpstr>
      <vt:lpstr>Summary</vt:lpstr>
      <vt:lpstr>Questions?</vt:lpstr>
    </vt:vector>
  </TitlesOfParts>
  <Company>USC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 of Iron Assessment by MRI</dc:title>
  <dc:creator>john wood</dc:creator>
  <cp:lastModifiedBy>john wood</cp:lastModifiedBy>
  <cp:revision>85</cp:revision>
  <cp:lastPrinted>2011-12-01T22:27:36Z</cp:lastPrinted>
  <dcterms:created xsi:type="dcterms:W3CDTF">2018-04-13T04:58:43Z</dcterms:created>
  <dcterms:modified xsi:type="dcterms:W3CDTF">2018-04-13T13:45:54Z</dcterms:modified>
</cp:coreProperties>
</file>